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04BC8B-97CD-459E-970C-798BF37953B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88898B-5490-4D17-B72A-307ACB7F9891}">
      <dgm:prSet phldrT="[Текст]"/>
      <dgm:spPr/>
      <dgm:t>
        <a:bodyPr/>
        <a:lstStyle/>
        <a:p>
          <a:r>
            <a:rPr lang="ru-RU" b="1" dirty="0" smtClean="0"/>
            <a:t>линейные</a:t>
          </a:r>
          <a:endParaRPr lang="ru-RU" b="1" dirty="0"/>
        </a:p>
      </dgm:t>
    </dgm:pt>
    <dgm:pt modelId="{ED24A0E9-6322-44BA-B862-E19CAFDA3C63}" type="parTrans" cxnId="{A152D3CB-AC74-46C6-9749-E0481584963E}">
      <dgm:prSet/>
      <dgm:spPr/>
      <dgm:t>
        <a:bodyPr/>
        <a:lstStyle/>
        <a:p>
          <a:endParaRPr lang="ru-RU"/>
        </a:p>
      </dgm:t>
    </dgm:pt>
    <dgm:pt modelId="{11E83CDD-F812-4EF4-928C-6A3975E05272}" type="sibTrans" cxnId="{A152D3CB-AC74-46C6-9749-E0481584963E}">
      <dgm:prSet/>
      <dgm:spPr/>
      <dgm:t>
        <a:bodyPr/>
        <a:lstStyle/>
        <a:p>
          <a:endParaRPr lang="ru-RU"/>
        </a:p>
      </dgm:t>
    </dgm:pt>
    <dgm:pt modelId="{0D9E9AD4-C2C9-4DC0-BD28-3653404EB9F5}">
      <dgm:prSet phldrT="[Текст]"/>
      <dgm:spPr/>
      <dgm:t>
        <a:bodyPr/>
        <a:lstStyle/>
        <a:p>
          <a:r>
            <a:rPr lang="ru-RU" b="1" dirty="0" smtClean="0"/>
            <a:t>штурмовые</a:t>
          </a:r>
          <a:endParaRPr lang="ru-RU" b="1" dirty="0"/>
        </a:p>
      </dgm:t>
    </dgm:pt>
    <dgm:pt modelId="{8286D542-3F26-4586-800B-019A880613AA}" type="parTrans" cxnId="{45F5C5D2-ECCA-4353-BF15-F153EE5C88FD}">
      <dgm:prSet/>
      <dgm:spPr/>
      <dgm:t>
        <a:bodyPr/>
        <a:lstStyle/>
        <a:p>
          <a:endParaRPr lang="ru-RU"/>
        </a:p>
      </dgm:t>
    </dgm:pt>
    <dgm:pt modelId="{61F71E30-9236-4C49-B772-A1CA413B8EA5}" type="sibTrans" cxnId="{45F5C5D2-ECCA-4353-BF15-F153EE5C88FD}">
      <dgm:prSet/>
      <dgm:spPr/>
      <dgm:t>
        <a:bodyPr/>
        <a:lstStyle/>
        <a:p>
          <a:endParaRPr lang="ru-RU"/>
        </a:p>
      </dgm:t>
    </dgm:pt>
    <dgm:pt modelId="{44A078B1-8263-4E48-9FA2-985EAD2918BF}">
      <dgm:prSet phldrT="[Текст]"/>
      <dgm:spPr/>
      <dgm:t>
        <a:bodyPr/>
        <a:lstStyle/>
        <a:p>
          <a:r>
            <a:rPr lang="ru-RU" b="1" dirty="0" smtClean="0"/>
            <a:t>круговые</a:t>
          </a:r>
          <a:endParaRPr lang="ru-RU" b="1" dirty="0"/>
        </a:p>
      </dgm:t>
    </dgm:pt>
    <dgm:pt modelId="{2911036F-71CF-4D92-97AB-5054C8524A21}" type="parTrans" cxnId="{134FA317-4E09-4ED2-A5A5-471B8E80FA3F}">
      <dgm:prSet/>
      <dgm:spPr/>
      <dgm:t>
        <a:bodyPr/>
        <a:lstStyle/>
        <a:p>
          <a:endParaRPr lang="ru-RU"/>
        </a:p>
      </dgm:t>
    </dgm:pt>
    <dgm:pt modelId="{FED2B2E1-A3FF-4AFB-AB49-0718E9491CF5}" type="sibTrans" cxnId="{134FA317-4E09-4ED2-A5A5-471B8E80FA3F}">
      <dgm:prSet/>
      <dgm:spPr/>
      <dgm:t>
        <a:bodyPr/>
        <a:lstStyle/>
        <a:p>
          <a:endParaRPr lang="ru-RU"/>
        </a:p>
      </dgm:t>
    </dgm:pt>
    <dgm:pt modelId="{64AB55D0-B908-4A79-BBB4-C68D0635BBDB}" type="pres">
      <dgm:prSet presAssocID="{DA04BC8B-97CD-459E-970C-798BF37953B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FAB293-8574-4FBB-9BFA-73077520311C}" type="pres">
      <dgm:prSet presAssocID="{AC88898B-5490-4D17-B72A-307ACB7F9891}" presName="parentLin" presStyleCnt="0"/>
      <dgm:spPr/>
    </dgm:pt>
    <dgm:pt modelId="{6DD42767-1BBA-489A-BF1D-5FE23D45F71E}" type="pres">
      <dgm:prSet presAssocID="{AC88898B-5490-4D17-B72A-307ACB7F989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69EBBCA-88BA-4C66-B3FE-2ADE8E9FC954}" type="pres">
      <dgm:prSet presAssocID="{AC88898B-5490-4D17-B72A-307ACB7F9891}" presName="parentText" presStyleLbl="node1" presStyleIdx="0" presStyleCnt="3" custScaleX="693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A7148-3CA9-4707-9337-9084594330C1}" type="pres">
      <dgm:prSet presAssocID="{AC88898B-5490-4D17-B72A-307ACB7F9891}" presName="negativeSpace" presStyleCnt="0"/>
      <dgm:spPr/>
    </dgm:pt>
    <dgm:pt modelId="{F0FD026F-0510-4A3F-B9D2-E4E6B5C5FE60}" type="pres">
      <dgm:prSet presAssocID="{AC88898B-5490-4D17-B72A-307ACB7F9891}" presName="childText" presStyleLbl="conFgAcc1" presStyleIdx="0" presStyleCnt="3">
        <dgm:presLayoutVars>
          <dgm:bulletEnabled val="1"/>
        </dgm:presLayoutVars>
      </dgm:prSet>
      <dgm:spPr/>
    </dgm:pt>
    <dgm:pt modelId="{E17B21A4-1ACC-4EA0-9F2F-CA5BED08CD81}" type="pres">
      <dgm:prSet presAssocID="{11E83CDD-F812-4EF4-928C-6A3975E05272}" presName="spaceBetweenRectangles" presStyleCnt="0"/>
      <dgm:spPr/>
    </dgm:pt>
    <dgm:pt modelId="{23337E64-1522-42AD-B2BC-081F6F358CDA}" type="pres">
      <dgm:prSet presAssocID="{0D9E9AD4-C2C9-4DC0-BD28-3653404EB9F5}" presName="parentLin" presStyleCnt="0"/>
      <dgm:spPr/>
    </dgm:pt>
    <dgm:pt modelId="{4D51E16A-B3F5-4EED-B7BF-7F1F4E4045D4}" type="pres">
      <dgm:prSet presAssocID="{0D9E9AD4-C2C9-4DC0-BD28-3653404EB9F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80B4556-D9A9-4998-94F0-1E34DEEB654F}" type="pres">
      <dgm:prSet presAssocID="{0D9E9AD4-C2C9-4DC0-BD28-3653404EB9F5}" presName="parentText" presStyleLbl="node1" presStyleIdx="1" presStyleCnt="3" custScaleX="693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666963-AE00-438A-AC72-073B2C4B7479}" type="pres">
      <dgm:prSet presAssocID="{0D9E9AD4-C2C9-4DC0-BD28-3653404EB9F5}" presName="negativeSpace" presStyleCnt="0"/>
      <dgm:spPr/>
    </dgm:pt>
    <dgm:pt modelId="{FCA118FC-FBDD-4FC0-9E1B-FD38E4762A97}" type="pres">
      <dgm:prSet presAssocID="{0D9E9AD4-C2C9-4DC0-BD28-3653404EB9F5}" presName="childText" presStyleLbl="conFgAcc1" presStyleIdx="1" presStyleCnt="3">
        <dgm:presLayoutVars>
          <dgm:bulletEnabled val="1"/>
        </dgm:presLayoutVars>
      </dgm:prSet>
      <dgm:spPr/>
    </dgm:pt>
    <dgm:pt modelId="{72BFA080-64A4-4037-B164-1D69671B7245}" type="pres">
      <dgm:prSet presAssocID="{61F71E30-9236-4C49-B772-A1CA413B8EA5}" presName="spaceBetweenRectangles" presStyleCnt="0"/>
      <dgm:spPr/>
    </dgm:pt>
    <dgm:pt modelId="{F7236670-64F6-4E41-B6E3-C76C12B4C181}" type="pres">
      <dgm:prSet presAssocID="{44A078B1-8263-4E48-9FA2-985EAD2918BF}" presName="parentLin" presStyleCnt="0"/>
      <dgm:spPr/>
    </dgm:pt>
    <dgm:pt modelId="{AB7B8115-2B19-4819-BC77-E7FDD586C11C}" type="pres">
      <dgm:prSet presAssocID="{44A078B1-8263-4E48-9FA2-985EAD2918B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254C817-A3D9-41C2-BE8F-D757F748488A}" type="pres">
      <dgm:prSet presAssocID="{44A078B1-8263-4E48-9FA2-985EAD2918BF}" presName="parentText" presStyleLbl="node1" presStyleIdx="2" presStyleCnt="3" custScaleX="727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D56A0-401D-498D-BF8C-4B64E15F3F56}" type="pres">
      <dgm:prSet presAssocID="{44A078B1-8263-4E48-9FA2-985EAD2918BF}" presName="negativeSpace" presStyleCnt="0"/>
      <dgm:spPr/>
    </dgm:pt>
    <dgm:pt modelId="{DC524E08-DACD-407F-BC85-4A2E75E7A433}" type="pres">
      <dgm:prSet presAssocID="{44A078B1-8263-4E48-9FA2-985EAD2918B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4035BAD-0776-4ADB-ADFA-E0C7444B7DFB}" type="presOf" srcId="{0D9E9AD4-C2C9-4DC0-BD28-3653404EB9F5}" destId="{680B4556-D9A9-4998-94F0-1E34DEEB654F}" srcOrd="1" destOrd="0" presId="urn:microsoft.com/office/officeart/2005/8/layout/list1"/>
    <dgm:cxn modelId="{95B581C9-7A90-49D2-8BC7-957C21C6AB9F}" type="presOf" srcId="{44A078B1-8263-4E48-9FA2-985EAD2918BF}" destId="{6254C817-A3D9-41C2-BE8F-D757F748488A}" srcOrd="1" destOrd="0" presId="urn:microsoft.com/office/officeart/2005/8/layout/list1"/>
    <dgm:cxn modelId="{134FA317-4E09-4ED2-A5A5-471B8E80FA3F}" srcId="{DA04BC8B-97CD-459E-970C-798BF37953B6}" destId="{44A078B1-8263-4E48-9FA2-985EAD2918BF}" srcOrd="2" destOrd="0" parTransId="{2911036F-71CF-4D92-97AB-5054C8524A21}" sibTransId="{FED2B2E1-A3FF-4AFB-AB49-0718E9491CF5}"/>
    <dgm:cxn modelId="{14D67780-3278-43A7-8730-4D3AA2756C1F}" type="presOf" srcId="{DA04BC8B-97CD-459E-970C-798BF37953B6}" destId="{64AB55D0-B908-4A79-BBB4-C68D0635BBDB}" srcOrd="0" destOrd="0" presId="urn:microsoft.com/office/officeart/2005/8/layout/list1"/>
    <dgm:cxn modelId="{757D86C1-8A37-4EDC-9C49-B49C1D171D19}" type="presOf" srcId="{0D9E9AD4-C2C9-4DC0-BD28-3653404EB9F5}" destId="{4D51E16A-B3F5-4EED-B7BF-7F1F4E4045D4}" srcOrd="0" destOrd="0" presId="urn:microsoft.com/office/officeart/2005/8/layout/list1"/>
    <dgm:cxn modelId="{A152D3CB-AC74-46C6-9749-E0481584963E}" srcId="{DA04BC8B-97CD-459E-970C-798BF37953B6}" destId="{AC88898B-5490-4D17-B72A-307ACB7F9891}" srcOrd="0" destOrd="0" parTransId="{ED24A0E9-6322-44BA-B862-E19CAFDA3C63}" sibTransId="{11E83CDD-F812-4EF4-928C-6A3975E05272}"/>
    <dgm:cxn modelId="{94BBF01A-43DF-456A-91A8-8337940D2BC3}" type="presOf" srcId="{AC88898B-5490-4D17-B72A-307ACB7F9891}" destId="{A69EBBCA-88BA-4C66-B3FE-2ADE8E9FC954}" srcOrd="1" destOrd="0" presId="urn:microsoft.com/office/officeart/2005/8/layout/list1"/>
    <dgm:cxn modelId="{45F5C5D2-ECCA-4353-BF15-F153EE5C88FD}" srcId="{DA04BC8B-97CD-459E-970C-798BF37953B6}" destId="{0D9E9AD4-C2C9-4DC0-BD28-3653404EB9F5}" srcOrd="1" destOrd="0" parTransId="{8286D542-3F26-4586-800B-019A880613AA}" sibTransId="{61F71E30-9236-4C49-B772-A1CA413B8EA5}"/>
    <dgm:cxn modelId="{99403764-7E2F-4671-B7D5-29892BB994FC}" type="presOf" srcId="{AC88898B-5490-4D17-B72A-307ACB7F9891}" destId="{6DD42767-1BBA-489A-BF1D-5FE23D45F71E}" srcOrd="0" destOrd="0" presId="urn:microsoft.com/office/officeart/2005/8/layout/list1"/>
    <dgm:cxn modelId="{88BBBAB2-11E7-48B4-9956-090B39A35CFF}" type="presOf" srcId="{44A078B1-8263-4E48-9FA2-985EAD2918BF}" destId="{AB7B8115-2B19-4819-BC77-E7FDD586C11C}" srcOrd="0" destOrd="0" presId="urn:microsoft.com/office/officeart/2005/8/layout/list1"/>
    <dgm:cxn modelId="{3281924D-1F16-4FE7-8437-F113D9E71E9B}" type="presParOf" srcId="{64AB55D0-B908-4A79-BBB4-C68D0635BBDB}" destId="{1CFAB293-8574-4FBB-9BFA-73077520311C}" srcOrd="0" destOrd="0" presId="urn:microsoft.com/office/officeart/2005/8/layout/list1"/>
    <dgm:cxn modelId="{062A4525-6FAD-4938-B8F8-095FE1FCD951}" type="presParOf" srcId="{1CFAB293-8574-4FBB-9BFA-73077520311C}" destId="{6DD42767-1BBA-489A-BF1D-5FE23D45F71E}" srcOrd="0" destOrd="0" presId="urn:microsoft.com/office/officeart/2005/8/layout/list1"/>
    <dgm:cxn modelId="{29250C27-6974-4D47-A6EC-70A1096131E9}" type="presParOf" srcId="{1CFAB293-8574-4FBB-9BFA-73077520311C}" destId="{A69EBBCA-88BA-4C66-B3FE-2ADE8E9FC954}" srcOrd="1" destOrd="0" presId="urn:microsoft.com/office/officeart/2005/8/layout/list1"/>
    <dgm:cxn modelId="{42D6B64D-945E-4902-B65E-160411BC0D97}" type="presParOf" srcId="{64AB55D0-B908-4A79-BBB4-C68D0635BBDB}" destId="{6A5A7148-3CA9-4707-9337-9084594330C1}" srcOrd="1" destOrd="0" presId="urn:microsoft.com/office/officeart/2005/8/layout/list1"/>
    <dgm:cxn modelId="{1640B87A-68D4-48B2-9C35-75726449A5EF}" type="presParOf" srcId="{64AB55D0-B908-4A79-BBB4-C68D0635BBDB}" destId="{F0FD026F-0510-4A3F-B9D2-E4E6B5C5FE60}" srcOrd="2" destOrd="0" presId="urn:microsoft.com/office/officeart/2005/8/layout/list1"/>
    <dgm:cxn modelId="{3965B5DA-0268-4C14-BB21-915A3BDEB39F}" type="presParOf" srcId="{64AB55D0-B908-4A79-BBB4-C68D0635BBDB}" destId="{E17B21A4-1ACC-4EA0-9F2F-CA5BED08CD81}" srcOrd="3" destOrd="0" presId="urn:microsoft.com/office/officeart/2005/8/layout/list1"/>
    <dgm:cxn modelId="{754F52D6-8C78-4D12-BCB8-BF0CEA4C3948}" type="presParOf" srcId="{64AB55D0-B908-4A79-BBB4-C68D0635BBDB}" destId="{23337E64-1522-42AD-B2BC-081F6F358CDA}" srcOrd="4" destOrd="0" presId="urn:microsoft.com/office/officeart/2005/8/layout/list1"/>
    <dgm:cxn modelId="{3427C629-BD9B-4811-AB4D-36702649EAB2}" type="presParOf" srcId="{23337E64-1522-42AD-B2BC-081F6F358CDA}" destId="{4D51E16A-B3F5-4EED-B7BF-7F1F4E4045D4}" srcOrd="0" destOrd="0" presId="urn:microsoft.com/office/officeart/2005/8/layout/list1"/>
    <dgm:cxn modelId="{77FBBD24-CACC-471F-92AD-18E5FED2B9A1}" type="presParOf" srcId="{23337E64-1522-42AD-B2BC-081F6F358CDA}" destId="{680B4556-D9A9-4998-94F0-1E34DEEB654F}" srcOrd="1" destOrd="0" presId="urn:microsoft.com/office/officeart/2005/8/layout/list1"/>
    <dgm:cxn modelId="{316762A7-ABCE-4B85-8803-D0236F82F701}" type="presParOf" srcId="{64AB55D0-B908-4A79-BBB4-C68D0635BBDB}" destId="{58666963-AE00-438A-AC72-073B2C4B7479}" srcOrd="5" destOrd="0" presId="urn:microsoft.com/office/officeart/2005/8/layout/list1"/>
    <dgm:cxn modelId="{31780EB8-45F6-422B-9D1E-5E9AE95D2810}" type="presParOf" srcId="{64AB55D0-B908-4A79-BBB4-C68D0635BBDB}" destId="{FCA118FC-FBDD-4FC0-9E1B-FD38E4762A97}" srcOrd="6" destOrd="0" presId="urn:microsoft.com/office/officeart/2005/8/layout/list1"/>
    <dgm:cxn modelId="{85CA4678-BC67-4551-8C3D-A4FECCA80128}" type="presParOf" srcId="{64AB55D0-B908-4A79-BBB4-C68D0635BBDB}" destId="{72BFA080-64A4-4037-B164-1D69671B7245}" srcOrd="7" destOrd="0" presId="urn:microsoft.com/office/officeart/2005/8/layout/list1"/>
    <dgm:cxn modelId="{10ED761A-A277-4F98-A81E-952504EC9BEE}" type="presParOf" srcId="{64AB55D0-B908-4A79-BBB4-C68D0635BBDB}" destId="{F7236670-64F6-4E41-B6E3-C76C12B4C181}" srcOrd="8" destOrd="0" presId="urn:microsoft.com/office/officeart/2005/8/layout/list1"/>
    <dgm:cxn modelId="{2ABEB7BA-AA3C-4F2A-B7E6-D31A16CB3179}" type="presParOf" srcId="{F7236670-64F6-4E41-B6E3-C76C12B4C181}" destId="{AB7B8115-2B19-4819-BC77-E7FDD586C11C}" srcOrd="0" destOrd="0" presId="urn:microsoft.com/office/officeart/2005/8/layout/list1"/>
    <dgm:cxn modelId="{45A991AC-9B2D-43DA-A556-9E17B1836B85}" type="presParOf" srcId="{F7236670-64F6-4E41-B6E3-C76C12B4C181}" destId="{6254C817-A3D9-41C2-BE8F-D757F748488A}" srcOrd="1" destOrd="0" presId="urn:microsoft.com/office/officeart/2005/8/layout/list1"/>
    <dgm:cxn modelId="{6B723267-2983-4869-B853-158839864B0E}" type="presParOf" srcId="{64AB55D0-B908-4A79-BBB4-C68D0635BBDB}" destId="{A83D56A0-401D-498D-BF8C-4B64E15F3F56}" srcOrd="9" destOrd="0" presId="urn:microsoft.com/office/officeart/2005/8/layout/list1"/>
    <dgm:cxn modelId="{AF591715-3CA1-4D2D-BEC6-C62857FEA5AE}" type="presParOf" srcId="{64AB55D0-B908-4A79-BBB4-C68D0635BBDB}" destId="{DC524E08-DACD-407F-BC85-4A2E75E7A43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FD026F-0510-4A3F-B9D2-E4E6B5C5FE60}">
      <dsp:nvSpPr>
        <dsp:cNvPr id="0" name=""/>
        <dsp:cNvSpPr/>
      </dsp:nvSpPr>
      <dsp:spPr>
        <a:xfrm>
          <a:off x="0" y="533956"/>
          <a:ext cx="604867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9EBBCA-88BA-4C66-B3FE-2ADE8E9FC954}">
      <dsp:nvSpPr>
        <dsp:cNvPr id="0" name=""/>
        <dsp:cNvSpPr/>
      </dsp:nvSpPr>
      <dsp:spPr>
        <a:xfrm>
          <a:off x="302433" y="17355"/>
          <a:ext cx="2937936" cy="103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линейные</a:t>
          </a:r>
          <a:endParaRPr lang="ru-RU" sz="3300" b="1" kern="1200" dirty="0"/>
        </a:p>
      </dsp:txBody>
      <dsp:txXfrm>
        <a:off x="352870" y="67792"/>
        <a:ext cx="2837062" cy="932326"/>
      </dsp:txXfrm>
    </dsp:sp>
    <dsp:sp modelId="{FCA118FC-FBDD-4FC0-9E1B-FD38E4762A97}">
      <dsp:nvSpPr>
        <dsp:cNvPr id="0" name=""/>
        <dsp:cNvSpPr/>
      </dsp:nvSpPr>
      <dsp:spPr>
        <a:xfrm>
          <a:off x="0" y="2121556"/>
          <a:ext cx="604867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B4556-D9A9-4998-94F0-1E34DEEB654F}">
      <dsp:nvSpPr>
        <dsp:cNvPr id="0" name=""/>
        <dsp:cNvSpPr/>
      </dsp:nvSpPr>
      <dsp:spPr>
        <a:xfrm>
          <a:off x="302433" y="1604956"/>
          <a:ext cx="2937936" cy="103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штурмовые</a:t>
          </a:r>
          <a:endParaRPr lang="ru-RU" sz="3300" b="1" kern="1200" dirty="0"/>
        </a:p>
      </dsp:txBody>
      <dsp:txXfrm>
        <a:off x="352870" y="1655393"/>
        <a:ext cx="2837062" cy="932326"/>
      </dsp:txXfrm>
    </dsp:sp>
    <dsp:sp modelId="{DC524E08-DACD-407F-BC85-4A2E75E7A433}">
      <dsp:nvSpPr>
        <dsp:cNvPr id="0" name=""/>
        <dsp:cNvSpPr/>
      </dsp:nvSpPr>
      <dsp:spPr>
        <a:xfrm>
          <a:off x="0" y="3709156"/>
          <a:ext cx="6048672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54C817-A3D9-41C2-BE8F-D757F748488A}">
      <dsp:nvSpPr>
        <dsp:cNvPr id="0" name=""/>
        <dsp:cNvSpPr/>
      </dsp:nvSpPr>
      <dsp:spPr>
        <a:xfrm>
          <a:off x="302433" y="3192556"/>
          <a:ext cx="3081937" cy="1033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38" tIns="0" rIns="160038" bIns="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круговые</a:t>
          </a:r>
          <a:endParaRPr lang="ru-RU" sz="3300" b="1" kern="1200" dirty="0"/>
        </a:p>
      </dsp:txBody>
      <dsp:txXfrm>
        <a:off x="352870" y="3242993"/>
        <a:ext cx="2981063" cy="932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7825680" cy="4544144"/>
          </a:xfrm>
        </p:spPr>
        <p:txBody>
          <a:bodyPr>
            <a:normAutofit fontScale="90000"/>
          </a:bodyPr>
          <a:lstStyle/>
          <a:p>
            <a:r>
              <a:rPr lang="ru-RU" sz="5000" dirty="0" smtClean="0"/>
              <a:t>Методические рекомендации по организации </a:t>
            </a:r>
            <a:br>
              <a:rPr lang="ru-RU" sz="5000" dirty="0" smtClean="0"/>
            </a:br>
            <a:r>
              <a:rPr lang="ru-RU" sz="5000" u="sng" dirty="0" smtClean="0"/>
              <a:t>КВЕСТ-игр  </a:t>
            </a:r>
            <a:r>
              <a:rPr lang="ru-RU" sz="5000" dirty="0" smtClean="0"/>
              <a:t>-</a:t>
            </a:r>
            <a:r>
              <a:rPr lang="ru-RU" sz="5000" u="sng" dirty="0" smtClean="0"/>
              <a:t> </a:t>
            </a:r>
            <a:r>
              <a:rPr lang="ru-RU" sz="5000" dirty="0" smtClean="0"/>
              <a:t>современных игровых технологий</a:t>
            </a:r>
            <a:endParaRPr lang="ru-RU" sz="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797152"/>
            <a:ext cx="6858000" cy="1872208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Составила </a:t>
            </a:r>
          </a:p>
          <a:p>
            <a:pPr algn="r"/>
            <a:r>
              <a:rPr lang="ru-RU" dirty="0" smtClean="0"/>
              <a:t>старший воспитатель </a:t>
            </a:r>
          </a:p>
          <a:p>
            <a:pPr algn="r"/>
            <a:r>
              <a:rPr lang="ru-RU" dirty="0" smtClean="0"/>
              <a:t>МБДОУ «Детский сад № 35» </a:t>
            </a:r>
          </a:p>
          <a:p>
            <a:pPr algn="r"/>
            <a:r>
              <a:rPr lang="ru-RU" dirty="0" smtClean="0"/>
              <a:t>Бычкова Г.В.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05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 создания </a:t>
            </a:r>
            <a:r>
              <a:rPr lang="ru-RU" dirty="0" err="1" smtClean="0"/>
              <a:t>квест</a:t>
            </a:r>
            <a:r>
              <a:rPr lang="ru-RU" dirty="0" smtClean="0"/>
              <a:t>-игры</a:t>
            </a:r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4968552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3000" dirty="0" smtClean="0"/>
              <a:t>Определить возрастные требования</a:t>
            </a:r>
          </a:p>
          <a:p>
            <a:pPr marL="457200" indent="-457200">
              <a:buAutoNum type="arabicPeriod"/>
            </a:pPr>
            <a:r>
              <a:rPr lang="ru-RU" sz="3000" b="0" dirty="0" smtClean="0"/>
              <a:t>Сформулировать цель = результат</a:t>
            </a:r>
          </a:p>
          <a:p>
            <a:pPr marL="457200" indent="-457200">
              <a:buAutoNum type="arabicPeriod"/>
            </a:pPr>
            <a:r>
              <a:rPr lang="ru-RU" sz="3000" dirty="0" smtClean="0"/>
              <a:t>Продумать инструкцию</a:t>
            </a:r>
          </a:p>
          <a:p>
            <a:pPr marL="457200" indent="-457200">
              <a:buAutoNum type="arabicPeriod"/>
            </a:pPr>
            <a:r>
              <a:rPr lang="ru-RU" sz="3000" b="0" dirty="0" smtClean="0"/>
              <a:t>Придумать игровую метафору, интригу игры</a:t>
            </a:r>
          </a:p>
          <a:p>
            <a:pPr marL="457200" indent="-457200">
              <a:buAutoNum type="arabicPeriod"/>
            </a:pPr>
            <a:r>
              <a:rPr lang="ru-RU" sz="3000" dirty="0" smtClean="0"/>
              <a:t>Придумать красивое название игры</a:t>
            </a:r>
          </a:p>
          <a:p>
            <a:pPr marL="457200" indent="-457200">
              <a:buAutoNum type="arabicPeriod"/>
            </a:pPr>
            <a:r>
              <a:rPr lang="ru-RU" sz="3000" b="0" dirty="0" smtClean="0"/>
              <a:t>Мысленно «проиграть» всю игру</a:t>
            </a:r>
          </a:p>
          <a:p>
            <a:pPr marL="457200" indent="-457200">
              <a:buAutoNum type="arabicPeriod"/>
            </a:pPr>
            <a:r>
              <a:rPr lang="ru-RU" sz="3000" dirty="0" smtClean="0"/>
              <a:t>Продумать вопросы для рефлексии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73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4679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548680"/>
            <a:ext cx="3291840" cy="432048"/>
          </a:xfrm>
        </p:spPr>
        <p:txBody>
          <a:bodyPr/>
          <a:lstStyle/>
          <a:p>
            <a:r>
              <a:rPr lang="ru-RU" u="sng" dirty="0" smtClean="0"/>
              <a:t>Вопросы 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07504" y="1124744"/>
            <a:ext cx="4608512" cy="5616624"/>
          </a:xfrm>
        </p:spPr>
        <p:txBody>
          <a:bodyPr>
            <a:normAutofit lnSpcReduction="10000"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ru-RU" sz="3200" b="0" dirty="0"/>
              <a:t>«Что нового узнали</a:t>
            </a:r>
            <a:r>
              <a:rPr lang="ru-RU" sz="3200" b="0" dirty="0" smtClean="0"/>
              <a:t>?» 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200" dirty="0" smtClean="0"/>
              <a:t>«</a:t>
            </a:r>
            <a:r>
              <a:rPr lang="ru-RU" sz="3200" dirty="0"/>
              <a:t>Что было интересно</a:t>
            </a:r>
            <a:r>
              <a:rPr lang="ru-RU" sz="3200" dirty="0" smtClean="0"/>
              <a:t>?» 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200" b="0" dirty="0" smtClean="0"/>
              <a:t>«</a:t>
            </a:r>
            <a:r>
              <a:rPr lang="ru-RU" sz="3200" b="0" dirty="0"/>
              <a:t>Что вас удивило</a:t>
            </a:r>
            <a:r>
              <a:rPr lang="ru-RU" sz="3200" b="0" dirty="0" smtClean="0"/>
              <a:t>?»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200" dirty="0" smtClean="0"/>
              <a:t> </a:t>
            </a:r>
            <a:r>
              <a:rPr lang="ru-RU" sz="3200" dirty="0"/>
              <a:t>«Что было трудно</a:t>
            </a:r>
            <a:r>
              <a:rPr lang="ru-RU" sz="3200" dirty="0" smtClean="0"/>
              <a:t>?»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200" b="0" dirty="0" smtClean="0"/>
              <a:t>«</a:t>
            </a:r>
            <a:r>
              <a:rPr lang="ru-RU" sz="3200" b="0" dirty="0"/>
              <a:t>Все ли у вас получилось так, как хотелось</a:t>
            </a:r>
            <a:r>
              <a:rPr lang="ru-RU" sz="3200" b="0" dirty="0" smtClean="0"/>
              <a:t>?»</a:t>
            </a:r>
            <a:endParaRPr lang="ru-RU" sz="3200" b="0" dirty="0"/>
          </a:p>
          <a:p>
            <a:pPr marL="571500" indent="-571500">
              <a:buFont typeface="Wingdings" pitchFamily="2" charset="2"/>
              <a:buChar char="Ø"/>
            </a:pP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391613" y="3429000"/>
            <a:ext cx="3291840" cy="639762"/>
          </a:xfrm>
        </p:spPr>
        <p:txBody>
          <a:bodyPr/>
          <a:lstStyle/>
          <a:p>
            <a:r>
              <a:rPr lang="ru-RU" u="sng" dirty="0" smtClean="0"/>
              <a:t>виды</a:t>
            </a:r>
            <a:endParaRPr lang="ru-RU" u="sng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5076056" y="4149080"/>
            <a:ext cx="3528392" cy="2465778"/>
          </a:xfrm>
        </p:spPr>
        <p:txBody>
          <a:bodyPr>
            <a:normAutofit/>
          </a:bodyPr>
          <a:lstStyle/>
          <a:p>
            <a:pPr marL="571500" indent="-571500">
              <a:buFont typeface="Wingdings" pitchFamily="2" charset="2"/>
              <a:buChar char="Ø"/>
            </a:pPr>
            <a:r>
              <a:rPr lang="ru-RU" b="0" dirty="0">
                <a:latin typeface="Times New Roman" pitchFamily="18" charset="0"/>
                <a:cs typeface="Times New Roman" pitchFamily="18" charset="0"/>
              </a:rPr>
              <a:t>Коммуникационная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b="0" dirty="0">
                <a:latin typeface="Times New Roman" pitchFamily="18" charset="0"/>
                <a:cs typeface="Times New Roman" pitchFamily="18" charset="0"/>
              </a:rPr>
              <a:t>Информационная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b="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Мотивационная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Оценоч</a:t>
            </a:r>
            <a:r>
              <a:rPr lang="ru-RU" b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ная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4" name="Рисунок 3" descr="http://bigslide.ru/images/42/41599/960/img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53" t="16949" b="49293"/>
          <a:stretch/>
        </p:blipFill>
        <p:spPr bwMode="auto">
          <a:xfrm>
            <a:off x="4932040" y="116632"/>
            <a:ext cx="3744416" cy="3168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7680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683994"/>
          </a:xfrm>
        </p:spPr>
        <p:txBody>
          <a:bodyPr>
            <a:normAutofit/>
          </a:bodyPr>
          <a:lstStyle/>
          <a:p>
            <a:r>
              <a:rPr lang="ru-RU" dirty="0" smtClean="0"/>
              <a:t>Преимущества   </a:t>
            </a:r>
            <a:r>
              <a:rPr lang="ru-RU" dirty="0" err="1" smtClean="0"/>
              <a:t>квест</a:t>
            </a:r>
            <a:r>
              <a:rPr lang="ru-RU" dirty="0" smtClean="0"/>
              <a:t>-игр</a:t>
            </a:r>
            <a:endParaRPr lang="ru-RU" dirty="0"/>
          </a:p>
        </p:txBody>
      </p:sp>
      <p:pic>
        <p:nvPicPr>
          <p:cNvPr id="8" name="Объект 7" descr="http://xn--74-6kcatgwxqd1a.xn--p1ai/content/detskij_den_rozhdeniy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28800"/>
            <a:ext cx="5207000" cy="34671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59153" y="916678"/>
            <a:ext cx="756084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3000" dirty="0" smtClean="0"/>
              <a:t>Дети естественным образом активизируются</a:t>
            </a:r>
          </a:p>
          <a:p>
            <a:r>
              <a:rPr lang="ru-RU" sz="3000" dirty="0" smtClean="0"/>
              <a:t> 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3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3000" dirty="0" smtClean="0"/>
              <a:t>Развиваются </a:t>
            </a:r>
          </a:p>
          <a:p>
            <a:r>
              <a:rPr lang="ru-RU" sz="3000" dirty="0" smtClean="0"/>
              <a:t>все качества </a:t>
            </a:r>
          </a:p>
          <a:p>
            <a:r>
              <a:rPr lang="ru-RU" sz="3000" dirty="0"/>
              <a:t>р</a:t>
            </a:r>
            <a:r>
              <a:rPr lang="ru-RU" sz="3000" dirty="0" smtClean="0"/>
              <a:t>ебёнка</a:t>
            </a:r>
          </a:p>
          <a:p>
            <a:endParaRPr lang="ru-RU" sz="3000" dirty="0" smtClean="0"/>
          </a:p>
          <a:p>
            <a:endParaRPr lang="ru-RU" sz="30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3000" dirty="0" smtClean="0"/>
              <a:t>Дети учатся договариваться, распределять обязанности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10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044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Варианты составления маршрута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5544616" cy="5256584"/>
          </a:xfrm>
        </p:spPr>
        <p:txBody>
          <a:bodyPr>
            <a:no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3500" dirty="0" smtClean="0"/>
              <a:t>Маршрутный </a:t>
            </a:r>
          </a:p>
          <a:p>
            <a:r>
              <a:rPr lang="ru-RU" sz="3500" dirty="0" smtClean="0"/>
              <a:t>лист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500" b="0" dirty="0" smtClean="0"/>
              <a:t>«Волшебный» </a:t>
            </a:r>
          </a:p>
          <a:p>
            <a:r>
              <a:rPr lang="ru-RU" sz="3500" b="0" dirty="0" smtClean="0"/>
              <a:t>клубок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500" dirty="0" smtClean="0"/>
              <a:t>Карта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500" b="0" dirty="0" smtClean="0"/>
              <a:t>«Волшебный экран»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500" dirty="0" smtClean="0"/>
              <a:t>Работа по станциям</a:t>
            </a:r>
          </a:p>
        </p:txBody>
      </p:sp>
      <p:pic>
        <p:nvPicPr>
          <p:cNvPr id="4" name="Рисунок 3" descr="http://pixers.ru/image/1/400/n8nLuFjUyF1NYZD121lYMv2ZyFn1vzmF9kEewcHFMtWKwUGKfpXNwoUQ4pGQfNDXw79Qh7jShEkQhoGQh72MhF3FqzSKhZkaMR3KhRGKm5dRkRHT0NnasiGaho2F0Rni/92/30/51/0092305142/1/fotooboi-igra-kvest-za-sokrovishami-deskij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852" y="836712"/>
            <a:ext cx="4176464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794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2628210"/>
          </a:xfrm>
        </p:spPr>
        <p:txBody>
          <a:bodyPr>
            <a:normAutofit/>
          </a:bodyPr>
          <a:lstStyle/>
          <a:p>
            <a:pPr algn="ctr"/>
            <a:r>
              <a:rPr lang="ru-RU" sz="5000" dirty="0" err="1" smtClean="0"/>
              <a:t>Квест</a:t>
            </a:r>
            <a:r>
              <a:rPr lang="ru-RU" sz="5000" dirty="0" smtClean="0"/>
              <a:t> –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новая </a:t>
            </a:r>
            <a:br>
              <a:rPr lang="ru-RU" dirty="0" smtClean="0"/>
            </a:br>
            <a:r>
              <a:rPr lang="ru-RU" dirty="0" smtClean="0"/>
              <a:t>эффективная </a:t>
            </a:r>
            <a:br>
              <a:rPr lang="ru-RU" dirty="0" smtClean="0"/>
            </a:br>
            <a:r>
              <a:rPr lang="ru-RU" dirty="0" smtClean="0"/>
              <a:t>технология</a:t>
            </a:r>
            <a:endParaRPr lang="ru-RU" dirty="0"/>
          </a:p>
        </p:txBody>
      </p:sp>
      <p:pic>
        <p:nvPicPr>
          <p:cNvPr id="1026" name="Picture 2" descr="https://im0-tub-ru.yandex.net/i?id=c1f15775101a900ac8a752a587776aba&amp;n=33&amp;h=183&amp;w=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72" y="3235423"/>
            <a:ext cx="8976160" cy="348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95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5399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7704856" cy="528945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Литература: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Комарова </a:t>
            </a:r>
            <a:r>
              <a:rPr lang="ru-RU" dirty="0">
                <a:solidFill>
                  <a:srgbClr val="000000"/>
                </a:solidFill>
                <a:latin typeface="Tahoma"/>
                <a:ea typeface="Times New Roman"/>
              </a:rPr>
              <a:t>Т.С., </a:t>
            </a:r>
            <a:r>
              <a:rPr lang="ru-RU" dirty="0" err="1">
                <a:solidFill>
                  <a:srgbClr val="000000"/>
                </a:solidFill>
                <a:latin typeface="Tahoma"/>
                <a:ea typeface="Times New Roman"/>
              </a:rPr>
              <a:t>Зацепина</a:t>
            </a:r>
            <a:r>
              <a:rPr lang="ru-RU" dirty="0">
                <a:solidFill>
                  <a:srgbClr val="000000"/>
                </a:solidFill>
                <a:latin typeface="Tahoma"/>
                <a:ea typeface="Times New Roman"/>
              </a:rPr>
              <a:t> М.Б. «Интеграция в системе воспитательно-образовательной работы детского сада», Мозаика-Синтез Москва, </a:t>
            </a: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2014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Колесникова </a:t>
            </a:r>
            <a:r>
              <a:rPr lang="ru-RU" dirty="0">
                <a:solidFill>
                  <a:srgbClr val="000000"/>
                </a:solidFill>
                <a:latin typeface="Tahoma"/>
                <a:ea typeface="Times New Roman"/>
              </a:rPr>
              <a:t>И.В. «Проведение </a:t>
            </a: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игры-</a:t>
            </a:r>
            <a:r>
              <a:rPr lang="ru-RU" dirty="0" err="1" smtClean="0">
                <a:solidFill>
                  <a:srgbClr val="000000"/>
                </a:solidFill>
                <a:latin typeface="Tahoma"/>
                <a:ea typeface="Times New Roman"/>
              </a:rPr>
              <a:t>квеста</a:t>
            </a: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             </a:t>
            </a:r>
            <a:r>
              <a:rPr lang="ru-RU" dirty="0">
                <a:solidFill>
                  <a:srgbClr val="000000"/>
                </a:solidFill>
                <a:latin typeface="Tahoma"/>
                <a:ea typeface="Times New Roman"/>
              </a:rPr>
              <a:t>«В поисках сокровищ» «Справочник старшего </a:t>
            </a: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воспитателя дошкольного </a:t>
            </a:r>
            <a:r>
              <a:rPr lang="ru-RU" dirty="0">
                <a:solidFill>
                  <a:srgbClr val="000000"/>
                </a:solidFill>
                <a:latin typeface="Tahoma"/>
                <a:ea typeface="Times New Roman"/>
              </a:rPr>
              <a:t>учреждения» №</a:t>
            </a: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2,  </a:t>
            </a: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2015</a:t>
            </a:r>
          </a:p>
          <a:p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</a:rPr>
              <a:t>Интернет: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http</a:t>
            </a:r>
            <a:r>
              <a:rPr lang="ru-RU" dirty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://dohcolonoc.ru/stati/10477-kvest-igra.html </a:t>
            </a:r>
            <a:endParaRPr lang="ru-RU" dirty="0" smtClean="0">
              <a:solidFill>
                <a:srgbClr val="000000"/>
              </a:solidFill>
              <a:latin typeface="Tahoma"/>
              <a:ea typeface="Times New Roman"/>
              <a:cs typeface="Times New Roman"/>
            </a:endParaRP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http</a:t>
            </a:r>
            <a:r>
              <a:rPr lang="ru-RU" dirty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://cyberleninka.ru/article/n/igra-kvest-kak-formaobrazovatelnoy-deyatelnosti-so-starshimi-doshkolnikami </a:t>
            </a:r>
            <a:endParaRPr lang="ru-RU" dirty="0" smtClean="0">
              <a:solidFill>
                <a:srgbClr val="000000"/>
              </a:solidFill>
              <a:latin typeface="Tahoma"/>
              <a:ea typeface="Times New Roman"/>
              <a:cs typeface="Times New Roman"/>
            </a:endParaRPr>
          </a:p>
          <a:p>
            <a:pPr marL="457200" indent="-457200">
              <a:buFont typeface="Arial" pitchFamily="34" charset="0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http</a:t>
            </a:r>
            <a:r>
              <a:rPr lang="ru-RU" dirty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://super-positive.ru/kvest-dlya-detey-na-ulitce/ http://linda6035.ucoz.ru/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3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age.jimcdn.com/app/cms/image/transf/dimension=567x10000:format=jpg/path/s892026371458e977/image/if1572b6b5d9c4528/version/1395518472/imag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24936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613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683994"/>
          </a:xfrm>
        </p:spPr>
        <p:txBody>
          <a:bodyPr/>
          <a:lstStyle/>
          <a:p>
            <a:r>
              <a:rPr lang="ru-RU" dirty="0" smtClean="0"/>
              <a:t>ФГОС ДО      п.1.2 (4)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7620000" cy="491676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4000" dirty="0" smtClean="0"/>
              <a:t>    1.2.  В основе Стандарта заложены принципы: …</a:t>
            </a:r>
          </a:p>
          <a:p>
            <a:pPr algn="ctr"/>
            <a:endParaRPr lang="ru-RU" sz="14000" dirty="0" smtClean="0"/>
          </a:p>
          <a:p>
            <a:pPr algn="ctr"/>
            <a:r>
              <a:rPr lang="ru-RU" sz="12000" dirty="0" smtClean="0"/>
              <a:t>… 4) </a:t>
            </a:r>
            <a:r>
              <a:rPr lang="ru-RU" sz="12000" u="sng" dirty="0" smtClean="0"/>
              <a:t>реализация Программы </a:t>
            </a:r>
            <a:r>
              <a:rPr lang="ru-RU" sz="12000" dirty="0" smtClean="0"/>
              <a:t>в формах, специфических для детей данной возрастной группы, прежде всего        </a:t>
            </a:r>
            <a:r>
              <a:rPr lang="ru-RU" sz="12000" u="sng" dirty="0" smtClean="0"/>
              <a:t>в форме игры</a:t>
            </a:r>
            <a:r>
              <a:rPr lang="ru-RU" sz="12000" dirty="0" smtClean="0"/>
              <a:t>, познавательной и исследовательской деятельности, в форме творческой активности, обеспечивающей художественно-эстетическое развитие ребёнка»»</a:t>
            </a:r>
            <a:endParaRPr lang="ru-RU" sz="12000" dirty="0"/>
          </a:p>
        </p:txBody>
      </p:sp>
    </p:spTree>
    <p:extLst>
      <p:ext uri="{BB962C8B-B14F-4D97-AF65-F5344CB8AC3E}">
        <p14:creationId xmlns:p14="http://schemas.microsoft.com/office/powerpoint/2010/main" val="338128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88640"/>
            <a:ext cx="5791200" cy="792088"/>
          </a:xfrm>
        </p:spPr>
        <p:txBody>
          <a:bodyPr/>
          <a:lstStyle/>
          <a:p>
            <a:pPr algn="ctr"/>
            <a:r>
              <a:rPr lang="ru-RU" dirty="0" err="1" smtClean="0"/>
              <a:t>Квест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3291840" cy="639762"/>
          </a:xfrm>
        </p:spPr>
        <p:txBody>
          <a:bodyPr/>
          <a:lstStyle/>
          <a:p>
            <a:r>
              <a:rPr lang="ru-RU" sz="3000" u="sng" dirty="0" smtClean="0"/>
              <a:t>значение</a:t>
            </a:r>
            <a:endParaRPr lang="ru-RU" sz="3000" u="sng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95536" y="2276872"/>
            <a:ext cx="4176464" cy="3840480"/>
          </a:xfrm>
        </p:spPr>
        <p:txBody>
          <a:bodyPr>
            <a:normAutofit fontScale="77500" lnSpcReduction="20000"/>
          </a:bodyPr>
          <a:lstStyle/>
          <a:p>
            <a:r>
              <a:rPr lang="ru-RU" sz="5000" dirty="0" smtClean="0"/>
              <a:t>От  </a:t>
            </a:r>
            <a:r>
              <a:rPr lang="ru-RU" sz="5000" dirty="0"/>
              <a:t>(англ. </a:t>
            </a:r>
            <a:r>
              <a:rPr lang="ru-RU" sz="5000" i="1" dirty="0" err="1"/>
              <a:t>quest</a:t>
            </a:r>
            <a:r>
              <a:rPr lang="ru-RU" sz="5000" dirty="0" smtClean="0"/>
              <a:t>) - </a:t>
            </a:r>
            <a:r>
              <a:rPr lang="ru-RU" sz="5000" u="sng" dirty="0" smtClean="0"/>
              <a:t>вопрос</a:t>
            </a:r>
            <a:r>
              <a:rPr lang="ru-RU" sz="5000" dirty="0" smtClean="0"/>
              <a:t>,</a:t>
            </a:r>
          </a:p>
          <a:p>
            <a:r>
              <a:rPr lang="ru-RU" sz="5000" dirty="0" smtClean="0"/>
              <a:t> </a:t>
            </a:r>
            <a:r>
              <a:rPr lang="ru-RU" sz="5000" dirty="0"/>
              <a:t>или (англ. </a:t>
            </a:r>
            <a:r>
              <a:rPr lang="ru-RU" sz="5000" i="1" dirty="0" err="1"/>
              <a:t>adventure</a:t>
            </a:r>
            <a:r>
              <a:rPr lang="ru-RU" sz="5000" i="1" dirty="0"/>
              <a:t> </a:t>
            </a:r>
            <a:r>
              <a:rPr lang="ru-RU" sz="5000" i="1" dirty="0" err="1" smtClean="0"/>
              <a:t>game</a:t>
            </a:r>
            <a:r>
              <a:rPr lang="ru-RU" sz="5000" i="1" dirty="0" smtClean="0"/>
              <a:t>)  - </a:t>
            </a:r>
            <a:r>
              <a:rPr lang="ru-RU" sz="5000" u="sng" dirty="0" smtClean="0"/>
              <a:t>приключенческая игра</a:t>
            </a:r>
            <a:endParaRPr lang="ru-RU" sz="5000" u="sng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871280" cy="639762"/>
          </a:xfrm>
        </p:spPr>
        <p:txBody>
          <a:bodyPr/>
          <a:lstStyle/>
          <a:p>
            <a:r>
              <a:rPr lang="ru-RU" sz="3000" u="sng" dirty="0" smtClean="0"/>
              <a:t>Ключевые направления</a:t>
            </a:r>
            <a:endParaRPr lang="ru-RU" sz="3000" u="sng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860032" y="2276872"/>
            <a:ext cx="4029072" cy="3840480"/>
          </a:xfrm>
        </p:spPr>
        <p:txBody>
          <a:bodyPr>
            <a:normAutofit/>
          </a:bodyPr>
          <a:lstStyle/>
          <a:p>
            <a:pPr algn="ctr"/>
            <a:r>
              <a:rPr lang="ru-RU" sz="3900" dirty="0" smtClean="0"/>
              <a:t>Искать</a:t>
            </a:r>
          </a:p>
          <a:p>
            <a:pPr algn="ctr"/>
            <a:r>
              <a:rPr lang="ru-RU" sz="3900" dirty="0" smtClean="0"/>
              <a:t>Находить</a:t>
            </a:r>
          </a:p>
          <a:p>
            <a:pPr algn="ctr"/>
            <a:r>
              <a:rPr lang="ru-RU" sz="3900" dirty="0" smtClean="0"/>
              <a:t>Разговаривать</a:t>
            </a:r>
          </a:p>
          <a:p>
            <a:pPr algn="ctr"/>
            <a:r>
              <a:rPr lang="ru-RU" sz="3900" dirty="0" smtClean="0"/>
              <a:t>Решать</a:t>
            </a:r>
            <a:endParaRPr lang="ru-RU" sz="3900" dirty="0"/>
          </a:p>
        </p:txBody>
      </p:sp>
    </p:spTree>
    <p:extLst>
      <p:ext uri="{BB962C8B-B14F-4D97-AF65-F5344CB8AC3E}">
        <p14:creationId xmlns:p14="http://schemas.microsoft.com/office/powerpoint/2010/main" val="73485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0710"/>
            <a:ext cx="5636840" cy="900018"/>
          </a:xfrm>
        </p:spPr>
        <p:txBody>
          <a:bodyPr/>
          <a:lstStyle/>
          <a:p>
            <a:r>
              <a:rPr lang="ru-RU" dirty="0" smtClean="0"/>
              <a:t>Классификация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94050522"/>
              </p:ext>
            </p:extLst>
          </p:nvPr>
        </p:nvGraphicFramePr>
        <p:xfrm>
          <a:off x="179512" y="1628800"/>
          <a:ext cx="604867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Рисунок 8" descr="http://www.maam.ru/upload/blogs/57d1cc1180d71ee6165d5c1879682bbb.jpg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496" y="980728"/>
            <a:ext cx="4429968" cy="5673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4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683994"/>
          </a:xfrm>
        </p:spPr>
        <p:txBody>
          <a:bodyPr>
            <a:normAutofit/>
          </a:bodyPr>
          <a:lstStyle/>
          <a:p>
            <a:r>
              <a:rPr lang="ru-RU" dirty="0" smtClean="0"/>
              <a:t>Формы проведения</a:t>
            </a:r>
            <a:endParaRPr lang="ru-RU" dirty="0"/>
          </a:p>
        </p:txBody>
      </p:sp>
      <p:pic>
        <p:nvPicPr>
          <p:cNvPr id="8" name="Объект 7" descr="http://bigslide.ru/images/42/41599/960/img6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7" t="53964" r="41264" b="4838"/>
          <a:stretch/>
        </p:blipFill>
        <p:spPr bwMode="auto">
          <a:xfrm>
            <a:off x="5652120" y="3340099"/>
            <a:ext cx="3221702" cy="32539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bigslide.ru/images/42/41599/960/img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7" t="40256" r="22592" b="26439"/>
          <a:stretch/>
        </p:blipFill>
        <p:spPr bwMode="auto">
          <a:xfrm>
            <a:off x="6732240" y="188640"/>
            <a:ext cx="1925558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bigslide.ru/images/42/41599/960/img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81" t="17584" r="40415" b="51484"/>
          <a:stretch/>
        </p:blipFill>
        <p:spPr bwMode="auto">
          <a:xfrm>
            <a:off x="251520" y="3286016"/>
            <a:ext cx="3653427" cy="33079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2275" y="692696"/>
            <a:ext cx="6563981" cy="424731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Соревнования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/>
              <a:t>Проекты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Исследования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/>
              <a:t>Эксперименты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Поиск «Сокровищ»</a:t>
            </a:r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endParaRPr lang="ru-RU" sz="2000" dirty="0"/>
          </a:p>
          <a:p>
            <a:pPr>
              <a:lnSpc>
                <a:spcPct val="150000"/>
              </a:lnSpc>
            </a:pPr>
            <a:endParaRPr lang="ru-RU" sz="2000" dirty="0" smtClean="0"/>
          </a:p>
          <a:p>
            <a:pPr>
              <a:lnSpc>
                <a:spcPct val="150000"/>
              </a:lnSpc>
            </a:pPr>
            <a:endParaRPr lang="ru-RU" sz="2000" dirty="0"/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/>
              <a:t>Расследования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Помощь героям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/>
              <a:t>Путешествия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dirty="0" smtClean="0"/>
              <a:t>Приключения по мотивам художественных произведений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7607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756002"/>
          </a:xfrm>
        </p:spPr>
        <p:txBody>
          <a:bodyPr/>
          <a:lstStyle/>
          <a:p>
            <a:r>
              <a:rPr lang="ru-RU" dirty="0" smtClean="0"/>
              <a:t>Требования к сценарию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23528" y="908720"/>
            <a:ext cx="7753672" cy="5217443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3500" dirty="0" smtClean="0"/>
              <a:t>Первая задача простая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3500" b="0" dirty="0" smtClean="0"/>
              <a:t>Соответствие атрибутов сюжет</a:t>
            </a:r>
            <a:r>
              <a:rPr lang="ru-RU" sz="3500" dirty="0" smtClean="0"/>
              <a:t>у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3500" dirty="0" smtClean="0"/>
              <a:t>Задания </a:t>
            </a:r>
          </a:p>
          <a:p>
            <a:r>
              <a:rPr lang="ru-RU" sz="3500" dirty="0" smtClean="0"/>
              <a:t>интересные,</a:t>
            </a:r>
          </a:p>
          <a:p>
            <a:r>
              <a:rPr lang="ru-RU" sz="3500" dirty="0" smtClean="0"/>
              <a:t>понятные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3500" b="0" dirty="0" err="1" smtClean="0"/>
              <a:t>Индиви</a:t>
            </a:r>
            <a:r>
              <a:rPr lang="ru-RU" sz="3500" b="0" dirty="0" smtClean="0"/>
              <a:t>-</a:t>
            </a:r>
          </a:p>
          <a:p>
            <a:r>
              <a:rPr lang="ru-RU" sz="3500" b="0" dirty="0" smtClean="0"/>
              <a:t>дуальный </a:t>
            </a:r>
          </a:p>
          <a:p>
            <a:r>
              <a:rPr lang="ru-RU" sz="3500" b="0" dirty="0" smtClean="0"/>
              <a:t>подход</a:t>
            </a:r>
            <a:endParaRPr lang="ru-RU" b="0" dirty="0"/>
          </a:p>
        </p:txBody>
      </p:sp>
      <p:pic>
        <p:nvPicPr>
          <p:cNvPr id="9" name="Рисунок 8" descr="http://ust-barguzin.ucoz.ru/04-2017/detsad-251777-144231167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04864"/>
            <a:ext cx="5544616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994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683994"/>
          </a:xfrm>
        </p:spPr>
        <p:txBody>
          <a:bodyPr/>
          <a:lstStyle/>
          <a:p>
            <a:r>
              <a:rPr lang="ru-RU" dirty="0" smtClean="0"/>
              <a:t>Мотивация - </a:t>
            </a:r>
            <a:endParaRPr lang="ru-RU" dirty="0"/>
          </a:p>
        </p:txBody>
      </p:sp>
      <p:pic>
        <p:nvPicPr>
          <p:cNvPr id="4" name="Объект 3" descr="http://pixers.ru/image/1/400/n8nLuFjUyF1NYZD121lYMv2ZyFn1vzmF9kEewcHFMtWKwUGKfpXNwoUQ4pGQfNDXw79Qh7jShEkQhoGQh72MhF3FqzSKhZkaMR3KhRGKm5dRkRHT0NnasiGaho2F0Rni/92/30/51/0092305142/1/fotooboi-igra-kvest-za-sokrovishami-deskij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90" t="7461" r="34921" b="69841"/>
          <a:stretch/>
        </p:blipFill>
        <p:spPr bwMode="auto">
          <a:xfrm>
            <a:off x="4635324" y="10696"/>
            <a:ext cx="4158312" cy="27265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4906" y="878538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 финише </a:t>
            </a:r>
            <a:r>
              <a:rPr lang="ru-RU" sz="4000" b="1" dirty="0" smtClean="0"/>
              <a:t>ПРИЗ</a:t>
            </a:r>
            <a:endParaRPr lang="ru-RU" sz="4000" b="1" dirty="0"/>
          </a:p>
        </p:txBody>
      </p:sp>
      <p:pic>
        <p:nvPicPr>
          <p:cNvPr id="6" name="Рисунок 5" descr="http://twofb.ru/misc/i/gallery/14901/120657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6314374" cy="47782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033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683994"/>
          </a:xfrm>
        </p:spPr>
        <p:txBody>
          <a:bodyPr/>
          <a:lstStyle/>
          <a:p>
            <a:r>
              <a:rPr lang="ru-RU" dirty="0" smtClean="0"/>
              <a:t>Критерии </a:t>
            </a:r>
            <a:r>
              <a:rPr lang="ru-RU" u="sng" dirty="0" smtClean="0"/>
              <a:t>качества</a:t>
            </a:r>
            <a:r>
              <a:rPr lang="ru-RU" dirty="0" smtClean="0"/>
              <a:t> КВЕСТА</a:t>
            </a:r>
            <a:endParaRPr lang="ru-RU" dirty="0"/>
          </a:p>
        </p:txBody>
      </p:sp>
      <p:pic>
        <p:nvPicPr>
          <p:cNvPr id="4" name="Объект 3" descr="http://www.psychologos.ru/images/3c0b0f4a4676ea0509eeee3b6d49b1e3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19700"/>
            <a:ext cx="5112568" cy="43735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364088" y="1124744"/>
            <a:ext cx="36724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3000" b="1" dirty="0" smtClean="0"/>
              <a:t>Безопасность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30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 smtClean="0"/>
              <a:t>Оригинальность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30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b="1" dirty="0" smtClean="0"/>
              <a:t>Логичность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30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 smtClean="0"/>
              <a:t>Целостность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30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b="1" dirty="0" smtClean="0"/>
              <a:t>Подчинённость сюжету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30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ru-RU" sz="3000" dirty="0" smtClean="0"/>
              <a:t>Игровая интрига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20064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435</TotalTime>
  <Words>303</Words>
  <Application>Microsoft Office PowerPoint</Application>
  <PresentationFormat>Экран (4:3)</PresentationFormat>
  <Paragraphs>106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Главная</vt:lpstr>
      <vt:lpstr>Методические рекомендации по организации  КВЕСТ-игр  - современных игровых технологий</vt:lpstr>
      <vt:lpstr>Презентация PowerPoint</vt:lpstr>
      <vt:lpstr>ФГОС ДО      п.1.2 (4)</vt:lpstr>
      <vt:lpstr>Квест-</vt:lpstr>
      <vt:lpstr>Классификация</vt:lpstr>
      <vt:lpstr>Формы проведения</vt:lpstr>
      <vt:lpstr>Требования к сценарию</vt:lpstr>
      <vt:lpstr>Мотивация - </vt:lpstr>
      <vt:lpstr>Критерии качества КВЕСТА</vt:lpstr>
      <vt:lpstr>Алгоритм создания квест-игры</vt:lpstr>
      <vt:lpstr>рефлексия</vt:lpstr>
      <vt:lpstr>Преимущества   квест-игр</vt:lpstr>
      <vt:lpstr>Варианты составления маршрута</vt:lpstr>
      <vt:lpstr>Квест –  новая  эффективная  технология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 КВЕСТ-игр  - современных игровых технологий</dc:title>
  <dc:creator>Boss</dc:creator>
  <cp:lastModifiedBy>Boss</cp:lastModifiedBy>
  <cp:revision>16</cp:revision>
  <dcterms:created xsi:type="dcterms:W3CDTF">2017-07-05T05:23:00Z</dcterms:created>
  <dcterms:modified xsi:type="dcterms:W3CDTF">2017-07-06T10:03:37Z</dcterms:modified>
</cp:coreProperties>
</file>